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5"/>
  </p:notesMasterIdLst>
  <p:sldIdLst>
    <p:sldId id="256" r:id="rId2"/>
    <p:sldId id="288" r:id="rId3"/>
    <p:sldId id="284" r:id="rId4"/>
    <p:sldId id="283" r:id="rId5"/>
    <p:sldId id="286" r:id="rId6"/>
    <p:sldId id="290" r:id="rId7"/>
    <p:sldId id="285" r:id="rId8"/>
    <p:sldId id="277" r:id="rId9"/>
    <p:sldId id="278" r:id="rId10"/>
    <p:sldId id="280" r:id="rId11"/>
    <p:sldId id="281" r:id="rId12"/>
    <p:sldId id="287" r:id="rId13"/>
    <p:sldId id="289"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9415"/>
    <a:srgbClr val="0A8A90"/>
    <a:srgbClr val="4C62C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5620"/>
    <p:restoredTop sz="94660"/>
  </p:normalViewPr>
  <p:slideViewPr>
    <p:cSldViewPr>
      <p:cViewPr>
        <p:scale>
          <a:sx n="81" d="100"/>
          <a:sy n="81" d="100"/>
        </p:scale>
        <p:origin x="-2256" y="-33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1F6B8B7-55A7-4B26-B17F-BF1282A56377}" type="datetimeFigureOut">
              <a:rPr lang="en-US" smtClean="0"/>
              <a:pPr/>
              <a:t>1/15/2015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2F07A29-3E5B-4C39-BBAD-0E4FD3C68C98}" type="slidenum">
              <a:rPr lang="en-US" smtClean="0"/>
              <a:pPr/>
              <a:t>‹#›</a:t>
            </a:fld>
            <a:endParaRPr lang="en-US"/>
          </a:p>
        </p:txBody>
      </p:sp>
    </p:spTree>
    <p:extLst>
      <p:ext uri="{BB962C8B-B14F-4D97-AF65-F5344CB8AC3E}">
        <p14:creationId xmlns:p14="http://schemas.microsoft.com/office/powerpoint/2010/main" val="16161308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F07A29-3E5B-4C39-BBAD-0E4FD3C68C98}" type="slidenum">
              <a:rPr lang="en-US" smtClean="0"/>
              <a:pPr/>
              <a:t>2</a:t>
            </a:fld>
            <a:endParaRPr lang="en-US"/>
          </a:p>
        </p:txBody>
      </p:sp>
    </p:spTree>
    <p:extLst>
      <p:ext uri="{BB962C8B-B14F-4D97-AF65-F5344CB8AC3E}">
        <p14:creationId xmlns:p14="http://schemas.microsoft.com/office/powerpoint/2010/main" val="23342742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B822E41-8CC4-43A2-B2C7-5338065A8C91}" type="datetime1">
              <a:rPr lang="en-US" smtClean="0"/>
              <a:pPr/>
              <a:t>1/15/2015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806C5C-B0EC-4DDB-B31D-7B7F9248BD7B}" type="slidenum">
              <a:rPr lang="en-US" smtClean="0"/>
              <a:pPr/>
              <a:t>‹#›</a:t>
            </a:fld>
            <a:endParaRPr lang="en-US"/>
          </a:p>
        </p:txBody>
      </p:sp>
    </p:spTree>
    <p:extLst>
      <p:ext uri="{BB962C8B-B14F-4D97-AF65-F5344CB8AC3E}">
        <p14:creationId xmlns:p14="http://schemas.microsoft.com/office/powerpoint/2010/main" val="28463152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9F63349-26CF-4CB2-841F-18FBE22F58AC}" type="datetime1">
              <a:rPr lang="en-US" smtClean="0"/>
              <a:pPr/>
              <a:t>1/15/2015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806C5C-B0EC-4DDB-B31D-7B7F9248BD7B}" type="slidenum">
              <a:rPr lang="en-US" smtClean="0"/>
              <a:pPr/>
              <a:t>‹#›</a:t>
            </a:fld>
            <a:endParaRPr lang="en-US"/>
          </a:p>
        </p:txBody>
      </p:sp>
    </p:spTree>
    <p:extLst>
      <p:ext uri="{BB962C8B-B14F-4D97-AF65-F5344CB8AC3E}">
        <p14:creationId xmlns:p14="http://schemas.microsoft.com/office/powerpoint/2010/main" val="6314406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03D6C2E-CA94-401D-B75F-1DF56BF6248B}" type="datetime1">
              <a:rPr lang="en-US" smtClean="0"/>
              <a:pPr/>
              <a:t>1/15/2015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806C5C-B0EC-4DDB-B31D-7B7F9248BD7B}" type="slidenum">
              <a:rPr lang="en-US" smtClean="0"/>
              <a:pPr/>
              <a:t>‹#›</a:t>
            </a:fld>
            <a:endParaRPr lang="en-US"/>
          </a:p>
        </p:txBody>
      </p:sp>
    </p:spTree>
    <p:extLst>
      <p:ext uri="{BB962C8B-B14F-4D97-AF65-F5344CB8AC3E}">
        <p14:creationId xmlns:p14="http://schemas.microsoft.com/office/powerpoint/2010/main" val="42420702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A8A90"/>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1"/>
            <a:ext cx="8229600" cy="4114800"/>
          </a:xfrm>
        </p:spPr>
        <p:txBody>
          <a:bodyPr/>
          <a:lstStyle>
            <a:lvl1pPr>
              <a:defRPr>
                <a:solidFill>
                  <a:srgbClr val="0A8A90"/>
                </a:solidFill>
              </a:defRPr>
            </a:lvl1pPr>
            <a:lvl2pPr>
              <a:defRPr>
                <a:solidFill>
                  <a:srgbClr val="0A8A90"/>
                </a:solidFill>
              </a:defRPr>
            </a:lvl2pPr>
            <a:lvl3pPr>
              <a:defRPr>
                <a:solidFill>
                  <a:srgbClr val="0A8A90"/>
                </a:solidFill>
              </a:defRPr>
            </a:lvl3pPr>
            <a:lvl4pPr>
              <a:defRPr>
                <a:solidFill>
                  <a:srgbClr val="0A8A90"/>
                </a:solidFill>
              </a:defRPr>
            </a:lvl4pPr>
            <a:lvl5pPr>
              <a:defRPr>
                <a:solidFill>
                  <a:srgbClr val="0A8A9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6F2DE775-F237-4F08-95B2-C52A9EA840B0}" type="datetime1">
              <a:rPr lang="en-US" smtClean="0"/>
              <a:pPr/>
              <a:t>1/15/2015</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D806C5C-B0EC-4DDB-B31D-7B7F9248BD7B}" type="slidenum">
              <a:rPr lang="en-US" smtClean="0"/>
              <a:pPr/>
              <a:t>‹#›</a:t>
            </a:fld>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29000" y="5886196"/>
            <a:ext cx="2209800" cy="927607"/>
          </a:xfrm>
          <a:prstGeom prst="rect">
            <a:avLst/>
          </a:prstGeom>
        </p:spPr>
      </p:pic>
    </p:spTree>
    <p:extLst>
      <p:ext uri="{BB962C8B-B14F-4D97-AF65-F5344CB8AC3E}">
        <p14:creationId xmlns:p14="http://schemas.microsoft.com/office/powerpoint/2010/main" val="17772849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3F71164-0B3E-4841-8F29-50E11064635D}" type="datetime1">
              <a:rPr lang="en-US" smtClean="0"/>
              <a:pPr/>
              <a:t>1/15/2015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806C5C-B0EC-4DDB-B31D-7B7F9248BD7B}" type="slidenum">
              <a:rPr lang="en-US" smtClean="0"/>
              <a:pPr/>
              <a:t>‹#›</a:t>
            </a:fld>
            <a:endParaRPr lang="en-US"/>
          </a:p>
        </p:txBody>
      </p:sp>
    </p:spTree>
    <p:extLst>
      <p:ext uri="{BB962C8B-B14F-4D97-AF65-F5344CB8AC3E}">
        <p14:creationId xmlns:p14="http://schemas.microsoft.com/office/powerpoint/2010/main" val="12493304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3CAB125-59DB-4D38-A7D7-F059D23EC7A7}" type="datetime1">
              <a:rPr lang="en-US" smtClean="0"/>
              <a:pPr/>
              <a:t>1/15/2015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806C5C-B0EC-4DDB-B31D-7B7F9248BD7B}" type="slidenum">
              <a:rPr lang="en-US" smtClean="0"/>
              <a:pPr/>
              <a:t>‹#›</a:t>
            </a:fld>
            <a:endParaRPr lang="en-US"/>
          </a:p>
        </p:txBody>
      </p:sp>
    </p:spTree>
    <p:extLst>
      <p:ext uri="{BB962C8B-B14F-4D97-AF65-F5344CB8AC3E}">
        <p14:creationId xmlns:p14="http://schemas.microsoft.com/office/powerpoint/2010/main" val="10321598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9EE3C3B-A372-4074-89EC-DCB04CB4FBF4}" type="datetime1">
              <a:rPr lang="en-US" smtClean="0"/>
              <a:pPr/>
              <a:t>1/15/2015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D806C5C-B0EC-4DDB-B31D-7B7F9248BD7B}" type="slidenum">
              <a:rPr lang="en-US" smtClean="0"/>
              <a:pPr/>
              <a:t>‹#›</a:t>
            </a:fld>
            <a:endParaRPr lang="en-US"/>
          </a:p>
        </p:txBody>
      </p:sp>
    </p:spTree>
    <p:extLst>
      <p:ext uri="{BB962C8B-B14F-4D97-AF65-F5344CB8AC3E}">
        <p14:creationId xmlns:p14="http://schemas.microsoft.com/office/powerpoint/2010/main" val="33170790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81000" y="1066800"/>
            <a:ext cx="8229600" cy="1143000"/>
          </a:xfrm>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0B1D821-307F-4ADA-ADA2-50968777BB2A}" type="datetime1">
              <a:rPr lang="en-US" smtClean="0"/>
              <a:pPr/>
              <a:t>1/15/2015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D806C5C-B0EC-4DDB-B31D-7B7F9248BD7B}" type="slidenum">
              <a:rPr lang="en-US" smtClean="0"/>
              <a:pPr/>
              <a:t>‹#›</a:t>
            </a:fld>
            <a:endParaRPr lang="en-US"/>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97700" y="228600"/>
            <a:ext cx="2133600" cy="978408"/>
          </a:xfrm>
          <a:prstGeom prst="rect">
            <a:avLst/>
          </a:prstGeom>
        </p:spPr>
      </p:pic>
    </p:spTree>
    <p:extLst>
      <p:ext uri="{BB962C8B-B14F-4D97-AF65-F5344CB8AC3E}">
        <p14:creationId xmlns:p14="http://schemas.microsoft.com/office/powerpoint/2010/main" val="25970137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42079E4-EAA9-4DC5-9560-387D01E4DA19}" type="datetime1">
              <a:rPr lang="en-US" smtClean="0"/>
              <a:pPr/>
              <a:t>1/15/2015</a:t>
            </a:fld>
            <a:endParaRPr lang="en-US"/>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D806C5C-B0EC-4DDB-B31D-7B7F9248BD7B}" type="slidenum">
              <a:rPr lang="en-US" smtClean="0"/>
              <a:pPr/>
              <a:t>‹#›</a:t>
            </a:fld>
            <a:endParaRPr lang="en-US"/>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29000" y="5816600"/>
            <a:ext cx="2338324" cy="902208"/>
          </a:xfrm>
          <a:prstGeom prst="rect">
            <a:avLst/>
          </a:prstGeom>
        </p:spPr>
      </p:pic>
    </p:spTree>
    <p:extLst>
      <p:ext uri="{BB962C8B-B14F-4D97-AF65-F5344CB8AC3E}">
        <p14:creationId xmlns:p14="http://schemas.microsoft.com/office/powerpoint/2010/main" val="5621136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FB6E392-A9D7-4E34-B7D3-FE095596ADA7}" type="datetime1">
              <a:rPr lang="en-US" smtClean="0"/>
              <a:pPr/>
              <a:t>1/15/2015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806C5C-B0EC-4DDB-B31D-7B7F9248BD7B}" type="slidenum">
              <a:rPr lang="en-US" smtClean="0"/>
              <a:pPr/>
              <a:t>‹#›</a:t>
            </a:fld>
            <a:endParaRPr lang="en-US"/>
          </a:p>
        </p:txBody>
      </p:sp>
    </p:spTree>
    <p:extLst>
      <p:ext uri="{BB962C8B-B14F-4D97-AF65-F5344CB8AC3E}">
        <p14:creationId xmlns:p14="http://schemas.microsoft.com/office/powerpoint/2010/main" val="8199509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AA8024C-2CCF-40E4-BD4E-311D8E6D69C1}" type="datetime1">
              <a:rPr lang="en-US" smtClean="0"/>
              <a:pPr/>
              <a:t>1/15/2015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806C5C-B0EC-4DDB-B31D-7B7F9248BD7B}" type="slidenum">
              <a:rPr lang="en-US" smtClean="0"/>
              <a:pPr/>
              <a:t>‹#›</a:t>
            </a:fld>
            <a:endParaRPr lang="en-US"/>
          </a:p>
        </p:txBody>
      </p:sp>
    </p:spTree>
    <p:extLst>
      <p:ext uri="{BB962C8B-B14F-4D97-AF65-F5344CB8AC3E}">
        <p14:creationId xmlns:p14="http://schemas.microsoft.com/office/powerpoint/2010/main" val="9506580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860074-C377-4790-9766-1C242B0E2123}" type="datetime1">
              <a:rPr lang="en-US" smtClean="0"/>
              <a:pPr/>
              <a:t>1/15/2015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806C5C-B0EC-4DDB-B31D-7B7F9248BD7B}" type="slidenum">
              <a:rPr lang="en-US" smtClean="0"/>
              <a:pPr/>
              <a:t>‹#›</a:t>
            </a:fld>
            <a:endParaRPr lang="en-US"/>
          </a:p>
        </p:txBody>
      </p:sp>
    </p:spTree>
    <p:extLst>
      <p:ext uri="{BB962C8B-B14F-4D97-AF65-F5344CB8AC3E}">
        <p14:creationId xmlns:p14="http://schemas.microsoft.com/office/powerpoint/2010/main" val="37220268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3400" y="4953000"/>
            <a:ext cx="8000999" cy="1251204"/>
          </a:xfrm>
        </p:spPr>
        <p:txBody>
          <a:bodyPr>
            <a:normAutofit fontScale="62500" lnSpcReduction="20000"/>
          </a:bodyPr>
          <a:lstStyle/>
          <a:p>
            <a:r>
              <a:rPr lang="en-US" b="1" dirty="0" smtClean="0">
                <a:solidFill>
                  <a:schemeClr val="tx1"/>
                </a:solidFill>
              </a:rPr>
              <a:t>Practice Improvement Institute</a:t>
            </a:r>
          </a:p>
          <a:p>
            <a:r>
              <a:rPr lang="en-US" b="1" dirty="0" smtClean="0">
                <a:solidFill>
                  <a:schemeClr val="tx1"/>
                </a:solidFill>
              </a:rPr>
              <a:t>Rapid Job Placement Series:  From Interview to Placement—those first 30 Days</a:t>
            </a:r>
          </a:p>
          <a:p>
            <a:r>
              <a:rPr lang="en-US" b="1" dirty="0" smtClean="0">
                <a:solidFill>
                  <a:schemeClr val="tx1"/>
                </a:solidFill>
              </a:rPr>
              <a:t>January 16, 2015  9:00-10:00  </a:t>
            </a:r>
          </a:p>
          <a:p>
            <a:endParaRPr lang="en-US" b="1" dirty="0">
              <a:solidFill>
                <a:schemeClr val="tx1"/>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3400" y="348996"/>
            <a:ext cx="8153400" cy="4299204"/>
          </a:xfrm>
          <a:prstGeom prst="rect">
            <a:avLst/>
          </a:prstGeom>
        </p:spPr>
      </p:pic>
    </p:spTree>
    <p:extLst>
      <p:ext uri="{BB962C8B-B14F-4D97-AF65-F5344CB8AC3E}">
        <p14:creationId xmlns:p14="http://schemas.microsoft.com/office/powerpoint/2010/main" val="22755464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Autofit/>
          </a:bodyPr>
          <a:lstStyle/>
          <a:p>
            <a:pPr marL="342900" indent="-342900"/>
            <a:r>
              <a:rPr lang="en-US" sz="2800" dirty="0" smtClean="0"/>
              <a:t>Communication Between Team Members </a:t>
            </a:r>
            <a:endParaRPr lang="en-US" sz="2800" dirty="0"/>
          </a:p>
        </p:txBody>
      </p:sp>
      <p:sp>
        <p:nvSpPr>
          <p:cNvPr id="3" name="Content Placeholder 2"/>
          <p:cNvSpPr>
            <a:spLocks noGrp="1"/>
          </p:cNvSpPr>
          <p:nvPr>
            <p:ph idx="1"/>
          </p:nvPr>
        </p:nvSpPr>
        <p:spPr>
          <a:xfrm>
            <a:off x="117230" y="914400"/>
            <a:ext cx="6435969" cy="4114800"/>
          </a:xfrm>
        </p:spPr>
        <p:txBody>
          <a:bodyPr>
            <a:noAutofit/>
          </a:bodyPr>
          <a:lstStyle/>
          <a:p>
            <a:r>
              <a:rPr lang="en-US" sz="1800" b="1" dirty="0" smtClean="0">
                <a:solidFill>
                  <a:schemeClr val="tx1"/>
                </a:solidFill>
              </a:rPr>
              <a:t>Once the consumer gets the job—that is when our work really begins. </a:t>
            </a:r>
          </a:p>
          <a:p>
            <a:r>
              <a:rPr lang="en-US" sz="1800" b="1" dirty="0" smtClean="0">
                <a:solidFill>
                  <a:schemeClr val="tx1"/>
                </a:solidFill>
              </a:rPr>
              <a:t>Remember </a:t>
            </a:r>
            <a:r>
              <a:rPr lang="en-US" sz="1800" b="1" dirty="0">
                <a:solidFill>
                  <a:schemeClr val="tx1"/>
                </a:solidFill>
              </a:rPr>
              <a:t>we promised a team of support—so we need to make that team of support visible to the </a:t>
            </a:r>
            <a:r>
              <a:rPr lang="en-US" sz="1800" b="1" dirty="0" smtClean="0">
                <a:solidFill>
                  <a:schemeClr val="tx1"/>
                </a:solidFill>
              </a:rPr>
              <a:t>Business.  </a:t>
            </a:r>
            <a:endParaRPr lang="en-US" sz="1800" b="1" dirty="0">
              <a:solidFill>
                <a:schemeClr val="tx1"/>
              </a:solidFill>
            </a:endParaRPr>
          </a:p>
          <a:p>
            <a:r>
              <a:rPr lang="en-US" sz="1800" b="1" dirty="0" smtClean="0">
                <a:solidFill>
                  <a:schemeClr val="tx1"/>
                </a:solidFill>
              </a:rPr>
              <a:t>Regular Communication between the Business Developer , the Job Coach and Case Manager occurs weekly.</a:t>
            </a:r>
          </a:p>
          <a:p>
            <a:r>
              <a:rPr lang="en-US" sz="1800" b="1" dirty="0" smtClean="0">
                <a:solidFill>
                  <a:schemeClr val="tx1"/>
                </a:solidFill>
              </a:rPr>
              <a:t>If </a:t>
            </a:r>
            <a:r>
              <a:rPr lang="en-US" sz="1800" b="1" dirty="0">
                <a:solidFill>
                  <a:schemeClr val="tx1"/>
                </a:solidFill>
              </a:rPr>
              <a:t>issues arise at the site</a:t>
            </a:r>
            <a:r>
              <a:rPr lang="en-US" sz="1800" b="1" dirty="0" smtClean="0">
                <a:solidFill>
                  <a:schemeClr val="tx1"/>
                </a:solidFill>
              </a:rPr>
              <a:t>...make </a:t>
            </a:r>
            <a:r>
              <a:rPr lang="en-US" sz="1800" b="1" dirty="0">
                <a:solidFill>
                  <a:schemeClr val="tx1"/>
                </a:solidFill>
              </a:rPr>
              <a:t>sure that the supervisor </a:t>
            </a:r>
            <a:r>
              <a:rPr lang="en-US" sz="1800" b="1" dirty="0" smtClean="0">
                <a:solidFill>
                  <a:schemeClr val="tx1"/>
                </a:solidFill>
              </a:rPr>
              <a:t>/day to day manager knows </a:t>
            </a:r>
            <a:r>
              <a:rPr lang="en-US" sz="1800" b="1" dirty="0">
                <a:solidFill>
                  <a:schemeClr val="tx1"/>
                </a:solidFill>
              </a:rPr>
              <a:t>EXACTLY who to </a:t>
            </a:r>
            <a:r>
              <a:rPr lang="en-US" sz="1800" b="1" dirty="0" smtClean="0">
                <a:solidFill>
                  <a:schemeClr val="tx1"/>
                </a:solidFill>
              </a:rPr>
              <a:t>contact:</a:t>
            </a:r>
            <a:endParaRPr lang="en-US" sz="1800" b="1" dirty="0">
              <a:solidFill>
                <a:schemeClr val="tx1"/>
              </a:solidFill>
            </a:endParaRPr>
          </a:p>
          <a:p>
            <a:pPr lvl="1"/>
            <a:r>
              <a:rPr lang="en-US" sz="1600" dirty="0">
                <a:solidFill>
                  <a:schemeClr val="tx1"/>
                </a:solidFill>
              </a:rPr>
              <a:t>We strongly recommend that it be the Business Developer—maintain </a:t>
            </a:r>
            <a:r>
              <a:rPr lang="en-US" sz="1600" dirty="0" smtClean="0">
                <a:solidFill>
                  <a:schemeClr val="tx1"/>
                </a:solidFill>
              </a:rPr>
              <a:t>that relationship with the business</a:t>
            </a:r>
          </a:p>
          <a:p>
            <a:pPr lvl="1"/>
            <a:r>
              <a:rPr lang="en-US" sz="1600" dirty="0" smtClean="0">
                <a:solidFill>
                  <a:schemeClr val="tx1"/>
                </a:solidFill>
              </a:rPr>
              <a:t>The Job Coach should communicate directly to the Business Developer AND the case manager</a:t>
            </a:r>
          </a:p>
          <a:p>
            <a:pPr lvl="1"/>
            <a:r>
              <a:rPr lang="en-US" sz="1600" dirty="0" smtClean="0">
                <a:solidFill>
                  <a:schemeClr val="tx1"/>
                </a:solidFill>
              </a:rPr>
              <a:t>Issue (such as hygiene) may result in an impromptu team meeting  or a case manager –family conversation.</a:t>
            </a:r>
          </a:p>
          <a:p>
            <a:pPr lvl="2"/>
            <a:r>
              <a:rPr lang="en-US" sz="1400" dirty="0" smtClean="0">
                <a:solidFill>
                  <a:schemeClr val="tx1"/>
                </a:solidFill>
              </a:rPr>
              <a:t>May have the person come to the agency first before going to the job</a:t>
            </a:r>
          </a:p>
          <a:p>
            <a:pPr lvl="1"/>
            <a:r>
              <a:rPr lang="en-US" sz="1600" dirty="0" smtClean="0">
                <a:solidFill>
                  <a:schemeClr val="tx1"/>
                </a:solidFill>
              </a:rPr>
              <a:t>Do </a:t>
            </a:r>
            <a:r>
              <a:rPr lang="en-US" sz="1600" dirty="0">
                <a:solidFill>
                  <a:schemeClr val="tx1"/>
                </a:solidFill>
              </a:rPr>
              <a:t>not reduce communication until the individual has </a:t>
            </a:r>
            <a:r>
              <a:rPr lang="en-US" sz="1600" dirty="0" smtClean="0">
                <a:solidFill>
                  <a:schemeClr val="tx1"/>
                </a:solidFill>
              </a:rPr>
              <a:t>stabilized.</a:t>
            </a:r>
            <a:endParaRPr lang="en-US" sz="1600" dirty="0">
              <a:solidFill>
                <a:schemeClr val="tx1"/>
              </a:solidFill>
            </a:endParaRPr>
          </a:p>
          <a:p>
            <a:endParaRPr lang="en-US" sz="1600" dirty="0"/>
          </a:p>
        </p:txBody>
      </p:sp>
      <p:sp>
        <p:nvSpPr>
          <p:cNvPr id="4" name="Slide Number Placeholder 3"/>
          <p:cNvSpPr>
            <a:spLocks noGrp="1"/>
          </p:cNvSpPr>
          <p:nvPr>
            <p:ph type="sldNum" sz="quarter" idx="12"/>
          </p:nvPr>
        </p:nvSpPr>
        <p:spPr/>
        <p:txBody>
          <a:bodyPr/>
          <a:lstStyle/>
          <a:p>
            <a:fld id="{DD806C5C-B0EC-4DDB-B31D-7B7F9248BD7B}" type="slidenum">
              <a:rPr lang="en-US" smtClean="0"/>
              <a:pPr/>
              <a:t>10</a:t>
            </a:fld>
            <a:endParaRPr lang="en-US"/>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7184" y="2590800"/>
            <a:ext cx="2076641" cy="251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479082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944562"/>
          </a:xfrm>
        </p:spPr>
        <p:txBody>
          <a:bodyPr/>
          <a:lstStyle/>
          <a:p>
            <a:r>
              <a:rPr lang="en-US" dirty="0" smtClean="0"/>
              <a:t>There are times when...</a:t>
            </a:r>
            <a:endParaRPr lang="en-US" dirty="0"/>
          </a:p>
        </p:txBody>
      </p:sp>
      <p:sp>
        <p:nvSpPr>
          <p:cNvPr id="4" name="Content Placeholder 3"/>
          <p:cNvSpPr>
            <a:spLocks noGrp="1"/>
          </p:cNvSpPr>
          <p:nvPr>
            <p:ph idx="1"/>
          </p:nvPr>
        </p:nvSpPr>
        <p:spPr>
          <a:xfrm>
            <a:off x="381000" y="1295400"/>
            <a:ext cx="8534400" cy="4114800"/>
          </a:xfrm>
        </p:spPr>
        <p:txBody>
          <a:bodyPr>
            <a:normAutofit fontScale="77500" lnSpcReduction="20000"/>
          </a:bodyPr>
          <a:lstStyle/>
          <a:p>
            <a:r>
              <a:rPr lang="en-US" dirty="0" smtClean="0"/>
              <a:t>The job is not what the person thought it would be...</a:t>
            </a:r>
          </a:p>
          <a:p>
            <a:r>
              <a:rPr lang="en-US" dirty="0" smtClean="0"/>
              <a:t>No matter how much preparation we provide, the reality is that getting up and going to work everyday takes discipline, energy, and commitment on the part of the participant AND the support of the family.</a:t>
            </a:r>
          </a:p>
          <a:p>
            <a:r>
              <a:rPr lang="en-US" dirty="0" smtClean="0"/>
              <a:t>Remember that the workshop environment did not mirror (in most cases) the employment environment.</a:t>
            </a:r>
          </a:p>
          <a:p>
            <a:r>
              <a:rPr lang="en-US" dirty="0" smtClean="0"/>
              <a:t>Even when they do not feel like it, consumers need to be on time, take limited breaks, and come to work every single day they are scheduled. </a:t>
            </a:r>
          </a:p>
          <a:p>
            <a:r>
              <a:rPr lang="en-US" dirty="0" smtClean="0"/>
              <a:t>Both participants and family members can start to resent the rigors of work.</a:t>
            </a:r>
            <a:endParaRPr lang="en-US" dirty="0"/>
          </a:p>
        </p:txBody>
      </p:sp>
      <p:sp>
        <p:nvSpPr>
          <p:cNvPr id="2" name="Slide Number Placeholder 1"/>
          <p:cNvSpPr>
            <a:spLocks noGrp="1"/>
          </p:cNvSpPr>
          <p:nvPr>
            <p:ph type="sldNum" sz="quarter" idx="12"/>
          </p:nvPr>
        </p:nvSpPr>
        <p:spPr/>
        <p:txBody>
          <a:bodyPr/>
          <a:lstStyle/>
          <a:p>
            <a:fld id="{DD806C5C-B0EC-4DDB-B31D-7B7F9248BD7B}" type="slidenum">
              <a:rPr lang="en-US" smtClean="0"/>
              <a:pPr/>
              <a:t>11</a:t>
            </a:fld>
            <a:endParaRPr lang="en-US"/>
          </a:p>
        </p:txBody>
      </p:sp>
    </p:spTree>
    <p:extLst>
      <p:ext uri="{BB962C8B-B14F-4D97-AF65-F5344CB8AC3E}">
        <p14:creationId xmlns:p14="http://schemas.microsoft.com/office/powerpoint/2010/main" val="29147166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When This Happens </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Use Integrated Day Activities to address flaws in performance at the site</a:t>
            </a:r>
          </a:p>
          <a:p>
            <a:r>
              <a:rPr lang="en-US" dirty="0" smtClean="0"/>
              <a:t>Find ways to keep folks inspired about work</a:t>
            </a:r>
          </a:p>
          <a:p>
            <a:r>
              <a:rPr lang="en-US" dirty="0" smtClean="0"/>
              <a:t>Continue the conversation about the benefits of employment to the individual</a:t>
            </a:r>
          </a:p>
          <a:p>
            <a:r>
              <a:rPr lang="en-US" dirty="0" smtClean="0"/>
              <a:t>Continue </a:t>
            </a:r>
            <a:r>
              <a:rPr lang="en-US" dirty="0"/>
              <a:t>f</a:t>
            </a:r>
            <a:r>
              <a:rPr lang="en-US" dirty="0" smtClean="0"/>
              <a:t>amily engagement</a:t>
            </a:r>
          </a:p>
          <a:p>
            <a:r>
              <a:rPr lang="en-US" dirty="0" smtClean="0"/>
              <a:t>Increase hours on the job</a:t>
            </a:r>
          </a:p>
          <a:p>
            <a:r>
              <a:rPr lang="en-US" dirty="0" smtClean="0"/>
              <a:t>Learn new aspects of the business </a:t>
            </a:r>
          </a:p>
          <a:p>
            <a:r>
              <a:rPr lang="en-US" dirty="0" smtClean="0"/>
              <a:t>AND/OR Look for new career options. </a:t>
            </a:r>
          </a:p>
          <a:p>
            <a:pPr lvl="1"/>
            <a:r>
              <a:rPr lang="en-US" dirty="0" smtClean="0"/>
              <a:t>Job is not the last job.  Sequence to the new job respecting the employer—DO NOT burn bridges.</a:t>
            </a:r>
            <a:endParaRPr lang="en-US" dirty="0"/>
          </a:p>
        </p:txBody>
      </p:sp>
      <p:sp>
        <p:nvSpPr>
          <p:cNvPr id="4" name="Slide Number Placeholder 3"/>
          <p:cNvSpPr>
            <a:spLocks noGrp="1"/>
          </p:cNvSpPr>
          <p:nvPr>
            <p:ph type="sldNum" sz="quarter" idx="12"/>
          </p:nvPr>
        </p:nvSpPr>
        <p:spPr/>
        <p:txBody>
          <a:bodyPr/>
          <a:lstStyle/>
          <a:p>
            <a:fld id="{DD806C5C-B0EC-4DDB-B31D-7B7F9248BD7B}" type="slidenum">
              <a:rPr lang="en-US" smtClean="0"/>
              <a:pPr/>
              <a:t>12</a:t>
            </a:fld>
            <a:endParaRPr lang="en-US"/>
          </a:p>
        </p:txBody>
      </p:sp>
    </p:spTree>
    <p:extLst>
      <p:ext uri="{BB962C8B-B14F-4D97-AF65-F5344CB8AC3E}">
        <p14:creationId xmlns:p14="http://schemas.microsoft.com/office/powerpoint/2010/main" val="5264962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RETENTION BUILDS SKILLS AND COMPETENCIES </a:t>
            </a:r>
            <a:endParaRPr lang="en-US" sz="3600" dirty="0"/>
          </a:p>
        </p:txBody>
      </p:sp>
      <p:sp>
        <p:nvSpPr>
          <p:cNvPr id="3" name="Content Placeholder 2"/>
          <p:cNvSpPr>
            <a:spLocks noGrp="1"/>
          </p:cNvSpPr>
          <p:nvPr>
            <p:ph idx="1"/>
          </p:nvPr>
        </p:nvSpPr>
        <p:spPr/>
        <p:txBody>
          <a:bodyPr>
            <a:normAutofit fontScale="92500" lnSpcReduction="20000"/>
          </a:bodyPr>
          <a:lstStyle/>
          <a:p>
            <a:r>
              <a:rPr lang="en-US" b="1" dirty="0" smtClean="0"/>
              <a:t>Developed a Retention Model  </a:t>
            </a:r>
            <a:r>
              <a:rPr lang="en-US" dirty="0" smtClean="0"/>
              <a:t>(</a:t>
            </a:r>
            <a:r>
              <a:rPr lang="en-US" b="1" dirty="0" smtClean="0"/>
              <a:t>Our promise to the Employer) </a:t>
            </a:r>
          </a:p>
          <a:p>
            <a:pPr lvl="1"/>
            <a:r>
              <a:rPr lang="en-US" dirty="0" smtClean="0"/>
              <a:t>Tier One—Significant Support</a:t>
            </a:r>
          </a:p>
          <a:p>
            <a:pPr lvl="1"/>
            <a:r>
              <a:rPr lang="en-US" dirty="0" smtClean="0"/>
              <a:t>Tier Two – Job Coach Checks in Weekly</a:t>
            </a:r>
          </a:p>
          <a:p>
            <a:pPr lvl="1"/>
            <a:r>
              <a:rPr lang="en-US" dirty="0" smtClean="0"/>
              <a:t>Tier Three—Job Coach Checks in every 2 weeks to one month</a:t>
            </a:r>
          </a:p>
          <a:p>
            <a:r>
              <a:rPr lang="en-US" dirty="0"/>
              <a:t>Currently we have nearly 60 people who have worked 3+ months</a:t>
            </a:r>
          </a:p>
          <a:p>
            <a:r>
              <a:rPr lang="en-US" dirty="0"/>
              <a:t>Of those, nearly 30 have worked 6+ months</a:t>
            </a:r>
          </a:p>
          <a:p>
            <a:r>
              <a:rPr lang="en-US" dirty="0"/>
              <a:t>Of those nearly 20 have worked over one year</a:t>
            </a:r>
          </a:p>
          <a:p>
            <a:pPr marL="0" indent="0">
              <a:buNone/>
            </a:pPr>
            <a:endParaRPr lang="en-US" dirty="0"/>
          </a:p>
        </p:txBody>
      </p:sp>
      <p:sp>
        <p:nvSpPr>
          <p:cNvPr id="4" name="Slide Number Placeholder 3"/>
          <p:cNvSpPr>
            <a:spLocks noGrp="1"/>
          </p:cNvSpPr>
          <p:nvPr>
            <p:ph type="sldNum" sz="quarter" idx="12"/>
          </p:nvPr>
        </p:nvSpPr>
        <p:spPr/>
        <p:txBody>
          <a:bodyPr/>
          <a:lstStyle/>
          <a:p>
            <a:fld id="{DD806C5C-B0EC-4DDB-B31D-7B7F9248BD7B}" type="slidenum">
              <a:rPr lang="en-US" smtClean="0"/>
              <a:pPr/>
              <a:t>13</a:t>
            </a:fld>
            <a:endParaRPr lang="en-US"/>
          </a:p>
        </p:txBody>
      </p:sp>
    </p:spTree>
    <p:extLst>
      <p:ext uri="{BB962C8B-B14F-4D97-AF65-F5344CB8AC3E}">
        <p14:creationId xmlns:p14="http://schemas.microsoft.com/office/powerpoint/2010/main" val="7880802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274638"/>
            <a:ext cx="8229600" cy="639762"/>
          </a:xfrm>
        </p:spPr>
        <p:txBody>
          <a:bodyPr>
            <a:noAutofit/>
          </a:bodyPr>
          <a:lstStyle/>
          <a:p>
            <a:r>
              <a:rPr lang="en-US" sz="3200" dirty="0" smtClean="0"/>
              <a:t>Rapid Job Series Description </a:t>
            </a:r>
            <a:endParaRPr lang="en-US" sz="3200" dirty="0"/>
          </a:p>
        </p:txBody>
      </p:sp>
      <p:sp>
        <p:nvSpPr>
          <p:cNvPr id="7" name="Content Placeholder 6"/>
          <p:cNvSpPr>
            <a:spLocks noGrp="1"/>
          </p:cNvSpPr>
          <p:nvPr>
            <p:ph idx="1"/>
          </p:nvPr>
        </p:nvSpPr>
        <p:spPr>
          <a:xfrm>
            <a:off x="304800" y="914400"/>
            <a:ext cx="8610600" cy="4114800"/>
          </a:xfrm>
        </p:spPr>
        <p:txBody>
          <a:bodyPr>
            <a:noAutofit/>
          </a:bodyPr>
          <a:lstStyle/>
          <a:p>
            <a:pPr marL="0" indent="0">
              <a:buNone/>
            </a:pPr>
            <a:endParaRPr lang="en-US" sz="1400" b="1" i="1" dirty="0" smtClean="0"/>
          </a:p>
          <a:p>
            <a:pPr marL="0" indent="0">
              <a:buNone/>
            </a:pPr>
            <a:r>
              <a:rPr lang="en-US" sz="1400" b="1" i="1" dirty="0" smtClean="0"/>
              <a:t>January 8, 2015  </a:t>
            </a:r>
            <a:r>
              <a:rPr lang="en-US" sz="1400" b="1" i="1" dirty="0"/>
              <a:t>	</a:t>
            </a:r>
            <a:r>
              <a:rPr lang="en-US" sz="1400" b="1" i="1" dirty="0" smtClean="0"/>
              <a:t>9:00-10:00  </a:t>
            </a:r>
            <a:r>
              <a:rPr lang="en-US" sz="1400" b="1" i="1" dirty="0"/>
              <a:t>Webinar</a:t>
            </a:r>
            <a:endParaRPr lang="en-US" sz="1400" dirty="0"/>
          </a:p>
          <a:p>
            <a:pPr marL="0" indent="0">
              <a:buNone/>
            </a:pPr>
            <a:r>
              <a:rPr lang="en-US" sz="1400" b="1" dirty="0"/>
              <a:t>Part I:    Within 3 hours!  From confirming a job exists to identifying candidates.  This module will share tools and strategies to ensure the job readiness of program participants.</a:t>
            </a:r>
            <a:endParaRPr lang="en-US" sz="1400" dirty="0"/>
          </a:p>
          <a:p>
            <a:pPr marL="0" indent="0">
              <a:buNone/>
            </a:pPr>
            <a:r>
              <a:rPr lang="en-US" sz="1400" b="1" i="1" dirty="0"/>
              <a:t> </a:t>
            </a:r>
            <a:endParaRPr lang="en-US" sz="1400" dirty="0"/>
          </a:p>
          <a:p>
            <a:pPr marL="0" indent="0">
              <a:buNone/>
            </a:pPr>
            <a:r>
              <a:rPr lang="en-US" sz="1400" b="1" i="1" dirty="0" smtClean="0"/>
              <a:t>January 9, </a:t>
            </a:r>
            <a:r>
              <a:rPr lang="en-US" sz="1400" b="1" i="1" dirty="0"/>
              <a:t>2014  	</a:t>
            </a:r>
            <a:r>
              <a:rPr lang="en-US" sz="1400" b="1" i="1" dirty="0" smtClean="0"/>
              <a:t>9:00-10:00   </a:t>
            </a:r>
            <a:r>
              <a:rPr lang="en-US" sz="1400" b="1" i="1" dirty="0"/>
              <a:t>Webinar</a:t>
            </a:r>
            <a:endParaRPr lang="en-US" sz="1400" dirty="0"/>
          </a:p>
          <a:p>
            <a:pPr marL="0" indent="0">
              <a:buNone/>
            </a:pPr>
            <a:r>
              <a:rPr lang="en-US" sz="1400" b="1" dirty="0"/>
              <a:t>Part II:  Within 72 hours!  Candidate Identification to Interviews!  This module will discuss the candidate selection process, engagement of participants and the obvious and less obvious components of readiness process for interviews—including preparing employers.</a:t>
            </a:r>
            <a:endParaRPr lang="en-US" sz="1400" dirty="0"/>
          </a:p>
          <a:p>
            <a:pPr marL="0" indent="0">
              <a:buNone/>
            </a:pPr>
            <a:r>
              <a:rPr lang="en-US" sz="1400" b="1" dirty="0"/>
              <a:t> </a:t>
            </a:r>
            <a:endParaRPr lang="en-US" sz="1400" dirty="0"/>
          </a:p>
          <a:p>
            <a:pPr marL="0" indent="0">
              <a:buNone/>
            </a:pPr>
            <a:r>
              <a:rPr lang="en-US" sz="1400" b="1" i="1" dirty="0" smtClean="0"/>
              <a:t>January 15, 2015  </a:t>
            </a:r>
            <a:r>
              <a:rPr lang="en-US" sz="1400" b="1" i="1" dirty="0"/>
              <a:t>	</a:t>
            </a:r>
            <a:r>
              <a:rPr lang="en-US" sz="1400" b="1" i="1" dirty="0" smtClean="0"/>
              <a:t>9:00-10:00  </a:t>
            </a:r>
            <a:r>
              <a:rPr lang="en-US" sz="1400" b="1" i="1" dirty="0"/>
              <a:t>Webinar </a:t>
            </a:r>
            <a:endParaRPr lang="en-US" sz="1400" dirty="0"/>
          </a:p>
          <a:p>
            <a:pPr marL="0" indent="0">
              <a:buNone/>
            </a:pPr>
            <a:r>
              <a:rPr lang="en-US" sz="1400" b="1" dirty="0"/>
              <a:t>Part III:  Now is NOT the time to ask… Is the family on board?  This module will address ways to engage families and help them overcome their fears.</a:t>
            </a:r>
            <a:endParaRPr lang="en-US" sz="1400" dirty="0"/>
          </a:p>
          <a:p>
            <a:pPr marL="0" indent="0">
              <a:buNone/>
            </a:pPr>
            <a:r>
              <a:rPr lang="en-US" sz="1400" b="1" dirty="0"/>
              <a:t> </a:t>
            </a:r>
            <a:endParaRPr lang="en-US" sz="1400" dirty="0"/>
          </a:p>
          <a:p>
            <a:pPr marL="0" indent="0">
              <a:buNone/>
            </a:pPr>
            <a:r>
              <a:rPr lang="en-US" sz="1400" b="1" i="1" dirty="0" smtClean="0"/>
              <a:t>January 16, 2015</a:t>
            </a:r>
            <a:r>
              <a:rPr lang="en-US" sz="1400" b="1" i="1" dirty="0"/>
              <a:t>	 </a:t>
            </a:r>
            <a:r>
              <a:rPr lang="en-US" sz="1400" b="1" i="1" dirty="0" smtClean="0"/>
              <a:t>9:00-10:00  </a:t>
            </a:r>
            <a:r>
              <a:rPr lang="en-US" sz="1400" b="1" i="1" dirty="0"/>
              <a:t>Webinar</a:t>
            </a:r>
            <a:endParaRPr lang="en-US" sz="1400" dirty="0"/>
          </a:p>
          <a:p>
            <a:pPr marL="0" indent="0">
              <a:buNone/>
            </a:pPr>
            <a:r>
              <a:rPr lang="en-US" sz="1400" b="1" dirty="0"/>
              <a:t>Part IV:   First 30 Days of Employment .   This module discusses the challenges that can arise during those  critical first days.</a:t>
            </a:r>
            <a:endParaRPr lang="en-US" sz="1400" dirty="0"/>
          </a:p>
          <a:p>
            <a:pPr marL="0" indent="0">
              <a:buNone/>
            </a:pPr>
            <a:r>
              <a:rPr lang="en-US" sz="1400" b="1" dirty="0"/>
              <a:t> </a:t>
            </a:r>
            <a:endParaRPr lang="en-US" sz="1400" dirty="0"/>
          </a:p>
          <a:p>
            <a:pPr marL="0" indent="0">
              <a:buNone/>
            </a:pPr>
            <a:r>
              <a:rPr lang="en-US" sz="1400" dirty="0"/>
              <a:t/>
            </a:r>
            <a:br>
              <a:rPr lang="en-US" sz="1400" dirty="0"/>
            </a:br>
            <a:r>
              <a:rPr lang="en-US" sz="1400" dirty="0"/>
              <a:t> </a:t>
            </a:r>
          </a:p>
          <a:p>
            <a:endParaRPr lang="en-US" sz="1400" dirty="0"/>
          </a:p>
          <a:p>
            <a:endParaRPr lang="en-US" sz="1400" b="1" dirty="0" smtClean="0"/>
          </a:p>
          <a:p>
            <a:endParaRPr lang="en-US" sz="1400" dirty="0"/>
          </a:p>
          <a:p>
            <a:endParaRPr lang="en-US" sz="1400" dirty="0"/>
          </a:p>
        </p:txBody>
      </p:sp>
      <p:sp>
        <p:nvSpPr>
          <p:cNvPr id="2" name="Slide Number Placeholder 1"/>
          <p:cNvSpPr>
            <a:spLocks noGrp="1"/>
          </p:cNvSpPr>
          <p:nvPr>
            <p:ph type="sldNum" sz="quarter" idx="12"/>
          </p:nvPr>
        </p:nvSpPr>
        <p:spPr/>
        <p:txBody>
          <a:bodyPr/>
          <a:lstStyle/>
          <a:p>
            <a:fld id="{DD806C5C-B0EC-4DDB-B31D-7B7F9248BD7B}" type="slidenum">
              <a:rPr lang="en-US" smtClean="0"/>
              <a:pPr/>
              <a:t>2</a:t>
            </a:fld>
            <a:endParaRPr lang="en-US"/>
          </a:p>
        </p:txBody>
      </p:sp>
    </p:spTree>
    <p:extLst>
      <p:ext uri="{BB962C8B-B14F-4D97-AF65-F5344CB8AC3E}">
        <p14:creationId xmlns:p14="http://schemas.microsoft.com/office/powerpoint/2010/main" val="18708981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Practice Improvement Institute Faculty:  Rapid Job Placement Series </a:t>
            </a:r>
            <a:endParaRPr lang="en-US" sz="3600" dirty="0"/>
          </a:p>
        </p:txBody>
      </p:sp>
      <p:sp>
        <p:nvSpPr>
          <p:cNvPr id="4" name="Slide Number Placeholder 3"/>
          <p:cNvSpPr>
            <a:spLocks noGrp="1"/>
          </p:cNvSpPr>
          <p:nvPr>
            <p:ph type="sldNum" sz="quarter" idx="12"/>
          </p:nvPr>
        </p:nvSpPr>
        <p:spPr/>
        <p:txBody>
          <a:bodyPr/>
          <a:lstStyle/>
          <a:p>
            <a:fld id="{DD806C5C-B0EC-4DDB-B31D-7B7F9248BD7B}" type="slidenum">
              <a:rPr lang="en-US" smtClean="0"/>
              <a:pPr/>
              <a:t>3</a:t>
            </a:fld>
            <a:endParaRPr lang="en-US"/>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920" y="2479541"/>
            <a:ext cx="1325359" cy="15558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114300" y="4169546"/>
            <a:ext cx="1752600" cy="738664"/>
          </a:xfrm>
          <a:prstGeom prst="rect">
            <a:avLst/>
          </a:prstGeom>
          <a:noFill/>
        </p:spPr>
        <p:txBody>
          <a:bodyPr wrap="square" rtlCol="0">
            <a:spAutoFit/>
          </a:bodyPr>
          <a:lstStyle/>
          <a:p>
            <a:pPr algn="ctr"/>
            <a:r>
              <a:rPr lang="en-US" sz="1400" b="1" dirty="0" smtClean="0"/>
              <a:t>Lorrie Lutz</a:t>
            </a:r>
          </a:p>
          <a:p>
            <a:pPr algn="ctr"/>
            <a:r>
              <a:rPr lang="en-US" sz="1400" dirty="0" smtClean="0"/>
              <a:t>Fedcap’s Chief Strategy Officer</a:t>
            </a:r>
            <a:endParaRPr lang="en-US" sz="1400" dirty="0"/>
          </a:p>
        </p:txBody>
      </p:sp>
      <p:pic>
        <p:nvPicPr>
          <p:cNvPr id="2050" name="Picture 2" descr="C:\Users\Lorrie Lutz\AppData\Local\Microsoft\Windows\Temporary Internet Files\Content.Outlook\O2W2Z8DP\gene-bio-220x3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1284" y="2511476"/>
            <a:ext cx="1383831" cy="160009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838324" y="4271295"/>
            <a:ext cx="1809750" cy="738664"/>
          </a:xfrm>
          <a:prstGeom prst="rect">
            <a:avLst/>
          </a:prstGeom>
          <a:noFill/>
        </p:spPr>
        <p:txBody>
          <a:bodyPr wrap="square" rtlCol="0">
            <a:spAutoFit/>
          </a:bodyPr>
          <a:lstStyle/>
          <a:p>
            <a:pPr algn="ctr"/>
            <a:r>
              <a:rPr lang="en-US" sz="1400" b="1" dirty="0"/>
              <a:t>Eugene Gloss</a:t>
            </a:r>
          </a:p>
          <a:p>
            <a:pPr algn="ctr"/>
            <a:r>
              <a:rPr lang="en-US" sz="1400" dirty="0"/>
              <a:t>Director of Programs in New England</a:t>
            </a:r>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83362" y="2479541"/>
            <a:ext cx="1522855" cy="1644324"/>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41914" y="2473679"/>
            <a:ext cx="1265959" cy="1638300"/>
          </a:xfrm>
          <a:prstGeom prst="rect">
            <a:avLst/>
          </a:prstGeom>
        </p:spPr>
      </p:pic>
      <p:sp>
        <p:nvSpPr>
          <p:cNvPr id="10" name="TextBox 9"/>
          <p:cNvSpPr txBox="1"/>
          <p:nvPr/>
        </p:nvSpPr>
        <p:spPr>
          <a:xfrm>
            <a:off x="3636351" y="4265212"/>
            <a:ext cx="1809750" cy="954107"/>
          </a:xfrm>
          <a:prstGeom prst="rect">
            <a:avLst/>
          </a:prstGeom>
          <a:noFill/>
        </p:spPr>
        <p:txBody>
          <a:bodyPr wrap="square" rtlCol="0">
            <a:spAutoFit/>
          </a:bodyPr>
          <a:lstStyle/>
          <a:p>
            <a:pPr algn="ctr"/>
            <a:r>
              <a:rPr lang="en-US" sz="1400" b="1" dirty="0" smtClean="0"/>
              <a:t>Donna Keefe</a:t>
            </a:r>
            <a:endParaRPr lang="en-US" sz="1400" b="1" dirty="0"/>
          </a:p>
          <a:p>
            <a:pPr algn="ctr"/>
            <a:r>
              <a:rPr lang="en-US" sz="1400" dirty="0" smtClean="0"/>
              <a:t>New England Director of Admission and Client Services</a:t>
            </a:r>
            <a:endParaRPr lang="en-US" sz="1400" dirty="0"/>
          </a:p>
        </p:txBody>
      </p:sp>
      <p:sp>
        <p:nvSpPr>
          <p:cNvPr id="11" name="TextBox 10"/>
          <p:cNvSpPr txBox="1"/>
          <p:nvPr/>
        </p:nvSpPr>
        <p:spPr>
          <a:xfrm>
            <a:off x="5446101" y="4277268"/>
            <a:ext cx="1809750" cy="523220"/>
          </a:xfrm>
          <a:prstGeom prst="rect">
            <a:avLst/>
          </a:prstGeom>
          <a:noFill/>
        </p:spPr>
        <p:txBody>
          <a:bodyPr wrap="square" rtlCol="0">
            <a:spAutoFit/>
          </a:bodyPr>
          <a:lstStyle/>
          <a:p>
            <a:pPr algn="ctr"/>
            <a:r>
              <a:rPr lang="en-US" sz="1400" b="1" dirty="0" smtClean="0"/>
              <a:t>Wil Edwards</a:t>
            </a:r>
            <a:endParaRPr lang="en-US" sz="1400" b="1" dirty="0"/>
          </a:p>
          <a:p>
            <a:pPr algn="ctr"/>
            <a:r>
              <a:rPr lang="en-US" sz="1400" dirty="0" smtClean="0"/>
              <a:t>Business Developer</a:t>
            </a:r>
            <a:endParaRPr lang="en-US" sz="1400" dirty="0"/>
          </a:p>
        </p:txBody>
      </p:sp>
      <p:sp>
        <p:nvSpPr>
          <p:cNvPr id="12" name="TextBox 11"/>
          <p:cNvSpPr txBox="1"/>
          <p:nvPr/>
        </p:nvSpPr>
        <p:spPr>
          <a:xfrm>
            <a:off x="7086600" y="4299059"/>
            <a:ext cx="1809750" cy="738664"/>
          </a:xfrm>
          <a:prstGeom prst="rect">
            <a:avLst/>
          </a:prstGeom>
          <a:noFill/>
        </p:spPr>
        <p:txBody>
          <a:bodyPr wrap="square" rtlCol="0">
            <a:spAutoFit/>
          </a:bodyPr>
          <a:lstStyle/>
          <a:p>
            <a:pPr algn="ctr"/>
            <a:r>
              <a:rPr lang="en-US" sz="1400" b="1" dirty="0" smtClean="0"/>
              <a:t>Ken Renaud</a:t>
            </a:r>
            <a:endParaRPr lang="en-US" sz="1400" b="1" dirty="0"/>
          </a:p>
          <a:p>
            <a:pPr algn="ctr"/>
            <a:r>
              <a:rPr lang="en-US" sz="1400" dirty="0" smtClean="0"/>
              <a:t>Senior Transition Support Specialist</a:t>
            </a:r>
            <a:endParaRPr lang="en-US" sz="1400" dirty="0"/>
          </a:p>
        </p:txBody>
      </p:sp>
      <p:pic>
        <p:nvPicPr>
          <p:cNvPr id="7" name="Picture 2" descr="C:\Users\JGrossguth\AppData\Local\Microsoft\Windows\Temporary Internet Files\Content.Outlook\P73Z925K\KR photo.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81496" y="2511476"/>
            <a:ext cx="1419958" cy="1628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25205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229600" cy="1143000"/>
          </a:xfrm>
        </p:spPr>
        <p:txBody>
          <a:bodyPr/>
          <a:lstStyle/>
          <a:p>
            <a:r>
              <a:rPr lang="en-US" dirty="0" smtClean="0"/>
              <a:t>Celebrate Success </a:t>
            </a:r>
            <a:endParaRPr lang="en-US" dirty="0"/>
          </a:p>
        </p:txBody>
      </p:sp>
      <p:sp>
        <p:nvSpPr>
          <p:cNvPr id="3" name="Content Placeholder 2"/>
          <p:cNvSpPr>
            <a:spLocks noGrp="1"/>
          </p:cNvSpPr>
          <p:nvPr>
            <p:ph idx="1"/>
          </p:nvPr>
        </p:nvSpPr>
        <p:spPr>
          <a:xfrm>
            <a:off x="457200" y="1447800"/>
            <a:ext cx="8229600" cy="4114800"/>
          </a:xfrm>
        </p:spPr>
        <p:txBody>
          <a:bodyPr>
            <a:normAutofit fontScale="85000" lnSpcReduction="20000"/>
          </a:bodyPr>
          <a:lstStyle/>
          <a:p>
            <a:r>
              <a:rPr lang="en-US" dirty="0" smtClean="0"/>
              <a:t>When a participant  is hired— </a:t>
            </a:r>
            <a:r>
              <a:rPr lang="en-US" b="1" dirty="0" smtClean="0"/>
              <a:t>CELEBRATE</a:t>
            </a:r>
          </a:p>
          <a:p>
            <a:pPr lvl="1"/>
            <a:r>
              <a:rPr lang="en-US" b="1" dirty="0" smtClean="0"/>
              <a:t>Ring a Bell</a:t>
            </a:r>
          </a:p>
          <a:p>
            <a:pPr lvl="1"/>
            <a:r>
              <a:rPr lang="en-US" b="1" dirty="0" smtClean="0"/>
              <a:t>Have popcorn!</a:t>
            </a:r>
          </a:p>
          <a:p>
            <a:r>
              <a:rPr lang="en-US" dirty="0"/>
              <a:t>Tote Board on the Wall</a:t>
            </a:r>
          </a:p>
          <a:p>
            <a:r>
              <a:rPr lang="en-US" dirty="0"/>
              <a:t>Pictures of individuals who have been hired posted –including the logo of the business</a:t>
            </a:r>
          </a:p>
          <a:p>
            <a:r>
              <a:rPr lang="en-US" dirty="0" smtClean="0"/>
              <a:t>Use their hiring as a way to advance the enthusiasm of other participants ...</a:t>
            </a:r>
          </a:p>
          <a:p>
            <a:r>
              <a:rPr lang="en-US" dirty="0" smtClean="0"/>
              <a:t>And to inspire staff! </a:t>
            </a:r>
          </a:p>
          <a:p>
            <a:r>
              <a:rPr lang="en-US" dirty="0" smtClean="0"/>
              <a:t>First Paycheck Celebration </a:t>
            </a:r>
            <a:endParaRPr lang="en-US" dirty="0"/>
          </a:p>
        </p:txBody>
      </p:sp>
      <p:sp>
        <p:nvSpPr>
          <p:cNvPr id="4" name="Slide Number Placeholder 3"/>
          <p:cNvSpPr>
            <a:spLocks noGrp="1"/>
          </p:cNvSpPr>
          <p:nvPr>
            <p:ph type="sldNum" sz="quarter" idx="12"/>
          </p:nvPr>
        </p:nvSpPr>
        <p:spPr/>
        <p:txBody>
          <a:bodyPr/>
          <a:lstStyle/>
          <a:p>
            <a:fld id="{DD806C5C-B0EC-4DDB-B31D-7B7F9248BD7B}" type="slidenum">
              <a:rPr lang="en-US" smtClean="0"/>
              <a:pPr/>
              <a:t>4</a:t>
            </a:fld>
            <a:endParaRPr lang="en-US"/>
          </a:p>
        </p:txBody>
      </p:sp>
    </p:spTree>
    <p:extLst>
      <p:ext uri="{BB962C8B-B14F-4D97-AF65-F5344CB8AC3E}">
        <p14:creationId xmlns:p14="http://schemas.microsoft.com/office/powerpoint/2010/main" val="25992551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Create Shared Learning</a:t>
            </a:r>
            <a:endParaRPr lang="en-US" dirty="0"/>
          </a:p>
        </p:txBody>
      </p:sp>
      <p:sp>
        <p:nvSpPr>
          <p:cNvPr id="3" name="Content Placeholder 2"/>
          <p:cNvSpPr>
            <a:spLocks noGrp="1"/>
          </p:cNvSpPr>
          <p:nvPr>
            <p:ph idx="1"/>
          </p:nvPr>
        </p:nvSpPr>
        <p:spPr>
          <a:xfrm>
            <a:off x="457200" y="1295400"/>
            <a:ext cx="8229600" cy="4114800"/>
          </a:xfrm>
        </p:spPr>
        <p:txBody>
          <a:bodyPr>
            <a:noAutofit/>
          </a:bodyPr>
          <a:lstStyle/>
          <a:p>
            <a:r>
              <a:rPr lang="en-US" sz="2000" dirty="0"/>
              <a:t>Spend time in group settings asking the new employee what they hope to obtain from employment, how they feel about working in the community, what they plan to do with their first paycheck, etc.</a:t>
            </a:r>
          </a:p>
          <a:p>
            <a:pPr marL="0" indent="0">
              <a:buNone/>
            </a:pPr>
            <a:endParaRPr lang="en-US" sz="2000" dirty="0" smtClean="0"/>
          </a:p>
          <a:p>
            <a:r>
              <a:rPr lang="en-US" sz="2000" b="1" dirty="0" smtClean="0"/>
              <a:t>Job Club </a:t>
            </a:r>
            <a:r>
              <a:rPr lang="en-US" sz="2000" dirty="0" smtClean="0"/>
              <a:t>(in a community setting when possible such as a coffee shop or a park), where individuals who are working can talk about their experiences and learn from one another. </a:t>
            </a:r>
          </a:p>
          <a:p>
            <a:pPr lvl="1"/>
            <a:r>
              <a:rPr lang="en-US" sz="2000" dirty="0" smtClean="0"/>
              <a:t>What surprised them</a:t>
            </a:r>
          </a:p>
          <a:p>
            <a:pPr lvl="1"/>
            <a:r>
              <a:rPr lang="en-US" sz="2000" dirty="0" smtClean="0"/>
              <a:t>What they like the most about employment</a:t>
            </a:r>
          </a:p>
          <a:p>
            <a:pPr lvl="1"/>
            <a:r>
              <a:rPr lang="en-US" sz="2000" dirty="0" smtClean="0"/>
              <a:t>What issues are causing them concern</a:t>
            </a:r>
          </a:p>
          <a:p>
            <a:pPr lvl="1"/>
            <a:r>
              <a:rPr lang="en-US" sz="2000" dirty="0" smtClean="0"/>
              <a:t>What the job has taught them about their long term career goals</a:t>
            </a:r>
          </a:p>
          <a:p>
            <a:pPr lvl="1"/>
            <a:r>
              <a:rPr lang="en-US" sz="2000" dirty="0" smtClean="0"/>
              <a:t>If they have developed natural supports  (helpful colleagues) within the job setting </a:t>
            </a:r>
          </a:p>
          <a:p>
            <a:pPr marL="0" indent="0">
              <a:buNone/>
            </a:pPr>
            <a:endParaRPr lang="en-US" sz="2000" dirty="0" smtClean="0"/>
          </a:p>
          <a:p>
            <a:endParaRPr lang="en-US" sz="2000" dirty="0"/>
          </a:p>
        </p:txBody>
      </p:sp>
      <p:sp>
        <p:nvSpPr>
          <p:cNvPr id="4" name="Slide Number Placeholder 3"/>
          <p:cNvSpPr>
            <a:spLocks noGrp="1"/>
          </p:cNvSpPr>
          <p:nvPr>
            <p:ph type="sldNum" sz="quarter" idx="12"/>
          </p:nvPr>
        </p:nvSpPr>
        <p:spPr/>
        <p:txBody>
          <a:bodyPr/>
          <a:lstStyle/>
          <a:p>
            <a:fld id="{DD806C5C-B0EC-4DDB-B31D-7B7F9248BD7B}" type="slidenum">
              <a:rPr lang="en-US" smtClean="0"/>
              <a:pPr/>
              <a:t>5</a:t>
            </a:fld>
            <a:endParaRPr lang="en-US"/>
          </a:p>
        </p:txBody>
      </p:sp>
    </p:spTree>
    <p:extLst>
      <p:ext uri="{BB962C8B-B14F-4D97-AF65-F5344CB8AC3E}">
        <p14:creationId xmlns:p14="http://schemas.microsoft.com/office/powerpoint/2010/main" val="9233581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3314700" y="5789702"/>
            <a:ext cx="2351825" cy="1062436"/>
          </a:xfrm>
        </p:spPr>
      </p:pic>
      <p:sp>
        <p:nvSpPr>
          <p:cNvPr id="7" name="Content Placeholder 6"/>
          <p:cNvSpPr>
            <a:spLocks noGrp="1"/>
          </p:cNvSpPr>
          <p:nvPr>
            <p:ph sz="half" idx="2"/>
          </p:nvPr>
        </p:nvSpPr>
        <p:spPr/>
        <p:txBody>
          <a:bodyPr/>
          <a:lstStyle/>
          <a:p>
            <a:pPr marL="914400" lvl="2" indent="0">
              <a:buNone/>
            </a:pPr>
            <a:r>
              <a:rPr lang="en-US" dirty="0" smtClean="0"/>
              <a:t>	   </a:t>
            </a:r>
            <a:r>
              <a:rPr lang="en-US" sz="4000" b="1" dirty="0" smtClean="0"/>
              <a:t>Job    	Board</a:t>
            </a:r>
            <a:endParaRPr lang="en-US" sz="4000" b="1" dirty="0"/>
          </a:p>
        </p:txBody>
      </p:sp>
      <p:sp>
        <p:nvSpPr>
          <p:cNvPr id="4" name="Slide Number Placeholder 3"/>
          <p:cNvSpPr>
            <a:spLocks noGrp="1"/>
          </p:cNvSpPr>
          <p:nvPr>
            <p:ph type="sldNum" sz="quarter" idx="12"/>
          </p:nvPr>
        </p:nvSpPr>
        <p:spPr/>
        <p:txBody>
          <a:bodyPr/>
          <a:lstStyle/>
          <a:p>
            <a:fld id="{DD806C5C-B0EC-4DDB-B31D-7B7F9248BD7B}" type="slidenum">
              <a:rPr lang="en-US" smtClean="0"/>
              <a:pPr/>
              <a:t>6</a:t>
            </a:fld>
            <a:endParaRPr lang="en-US"/>
          </a:p>
        </p:txBody>
      </p:sp>
      <p:pic>
        <p:nvPicPr>
          <p:cNvPr id="1026" name="Picture 2" descr="C:\Users\JGrossguth\AppData\Local\Microsoft\Windows\Temporary Internet Files\Content.Outlook\P73Z925K\image (3).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520700" y="774700"/>
            <a:ext cx="5283200" cy="4495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44620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Time Between Being Hired and Starting Work </a:t>
            </a:r>
            <a:endParaRPr lang="en-US" sz="3200" dirty="0"/>
          </a:p>
        </p:txBody>
      </p:sp>
      <p:sp>
        <p:nvSpPr>
          <p:cNvPr id="3" name="Content Placeholder 2"/>
          <p:cNvSpPr>
            <a:spLocks noGrp="1"/>
          </p:cNvSpPr>
          <p:nvPr>
            <p:ph idx="1"/>
          </p:nvPr>
        </p:nvSpPr>
        <p:spPr>
          <a:xfrm>
            <a:off x="533400" y="1371600"/>
            <a:ext cx="8229600" cy="4114800"/>
          </a:xfrm>
        </p:spPr>
        <p:txBody>
          <a:bodyPr>
            <a:noAutofit/>
          </a:bodyPr>
          <a:lstStyle/>
          <a:p>
            <a:r>
              <a:rPr lang="en-US" sz="2200" dirty="0" smtClean="0"/>
              <a:t>May be a short period of time...so there is a sense of urgency!</a:t>
            </a:r>
          </a:p>
          <a:p>
            <a:pPr lvl="1"/>
            <a:r>
              <a:rPr lang="en-US" sz="2200" dirty="0" smtClean="0"/>
              <a:t>Ensure proper clothing is in place</a:t>
            </a:r>
          </a:p>
          <a:p>
            <a:pPr lvl="1"/>
            <a:r>
              <a:rPr lang="en-US" sz="2200" dirty="0" smtClean="0"/>
              <a:t>Plan food for breaks and lunch</a:t>
            </a:r>
          </a:p>
          <a:p>
            <a:pPr lvl="1"/>
            <a:r>
              <a:rPr lang="en-US" sz="2200" dirty="0" smtClean="0"/>
              <a:t>Go over the first day’s routine (practicing to ensure timeliness, reduction in stress)</a:t>
            </a:r>
          </a:p>
          <a:p>
            <a:pPr lvl="1"/>
            <a:r>
              <a:rPr lang="en-US" sz="2200" dirty="0" smtClean="0"/>
              <a:t>Revisit transportation plan</a:t>
            </a:r>
          </a:p>
          <a:p>
            <a:pPr lvl="1"/>
            <a:r>
              <a:rPr lang="en-US" sz="2200" i="1" dirty="0" smtClean="0"/>
              <a:t>Review job expectations –practice </a:t>
            </a:r>
          </a:p>
          <a:p>
            <a:pPr lvl="1"/>
            <a:r>
              <a:rPr lang="en-US" sz="2200" dirty="0" smtClean="0"/>
              <a:t>Complete paperwork (much better than waiting until the first day of employment)</a:t>
            </a:r>
          </a:p>
          <a:p>
            <a:pPr lvl="1"/>
            <a:r>
              <a:rPr lang="en-US" sz="2200" dirty="0" smtClean="0"/>
              <a:t>Expect that both the individual and the family may express concern/fear—stay connected to the family to avoid any last minute issues</a:t>
            </a:r>
            <a:endParaRPr lang="en-US" sz="2200" dirty="0"/>
          </a:p>
        </p:txBody>
      </p:sp>
      <p:sp>
        <p:nvSpPr>
          <p:cNvPr id="4" name="Slide Number Placeholder 3"/>
          <p:cNvSpPr>
            <a:spLocks noGrp="1"/>
          </p:cNvSpPr>
          <p:nvPr>
            <p:ph type="sldNum" sz="quarter" idx="12"/>
          </p:nvPr>
        </p:nvSpPr>
        <p:spPr/>
        <p:txBody>
          <a:bodyPr/>
          <a:lstStyle/>
          <a:p>
            <a:fld id="{DD806C5C-B0EC-4DDB-B31D-7B7F9248BD7B}" type="slidenum">
              <a:rPr lang="en-US" smtClean="0"/>
              <a:pPr/>
              <a:t>7</a:t>
            </a:fld>
            <a:endParaRPr lang="en-US"/>
          </a:p>
        </p:txBody>
      </p:sp>
    </p:spTree>
    <p:extLst>
      <p:ext uri="{BB962C8B-B14F-4D97-AF65-F5344CB8AC3E}">
        <p14:creationId xmlns:p14="http://schemas.microsoft.com/office/powerpoint/2010/main" val="20050861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686800" cy="758952"/>
          </a:xfrm>
        </p:spPr>
        <p:txBody>
          <a:bodyPr>
            <a:noAutofit/>
          </a:bodyPr>
          <a:lstStyle/>
          <a:p>
            <a:r>
              <a:rPr lang="en-US" sz="3200" b="1" dirty="0" smtClean="0"/>
              <a:t>First Day on the Job </a:t>
            </a:r>
            <a:endParaRPr lang="en-US" sz="3200" b="1" dirty="0"/>
          </a:p>
        </p:txBody>
      </p:sp>
      <p:sp>
        <p:nvSpPr>
          <p:cNvPr id="3" name="Slide Number Placeholder 2"/>
          <p:cNvSpPr>
            <a:spLocks noGrp="1"/>
          </p:cNvSpPr>
          <p:nvPr>
            <p:ph type="sldNum" sz="quarter" idx="12"/>
          </p:nvPr>
        </p:nvSpPr>
        <p:spPr/>
        <p:txBody>
          <a:bodyPr/>
          <a:lstStyle/>
          <a:p>
            <a:fld id="{D8DAB7DB-1A0A-4134-ACCC-F7C5F32D4189}" type="slidenum">
              <a:rPr lang="en-US" smtClean="0"/>
              <a:t>8</a:t>
            </a:fld>
            <a:endParaRPr lang="en-US"/>
          </a:p>
        </p:txBody>
      </p:sp>
      <p:sp>
        <p:nvSpPr>
          <p:cNvPr id="6" name="TextBox 5"/>
          <p:cNvSpPr txBox="1"/>
          <p:nvPr/>
        </p:nvSpPr>
        <p:spPr>
          <a:xfrm>
            <a:off x="451338" y="1066800"/>
            <a:ext cx="5181599" cy="6186309"/>
          </a:xfrm>
          <a:prstGeom prst="rect">
            <a:avLst/>
          </a:prstGeom>
          <a:noFill/>
        </p:spPr>
        <p:txBody>
          <a:bodyPr wrap="square" rtlCol="0">
            <a:spAutoFit/>
          </a:bodyPr>
          <a:lstStyle/>
          <a:p>
            <a:pPr marL="342900" indent="-342900">
              <a:buFont typeface="Arial" panose="020B0604020202020204" pitchFamily="34" charset="0"/>
              <a:buChar char="•"/>
            </a:pPr>
            <a:r>
              <a:rPr lang="en-US" sz="2400" dirty="0" smtClean="0"/>
              <a:t>No different than any one of us!</a:t>
            </a:r>
          </a:p>
          <a:p>
            <a:pPr marL="342900" indent="-342900">
              <a:buFont typeface="Arial" panose="020B0604020202020204" pitchFamily="34" charset="0"/>
              <a:buChar char="•"/>
            </a:pPr>
            <a:r>
              <a:rPr lang="en-US" sz="2400" dirty="0" smtClean="0"/>
              <a:t>Individual (and/or their family) may become fearful</a:t>
            </a:r>
          </a:p>
          <a:p>
            <a:pPr marL="800100" lvl="1" indent="-342900">
              <a:buFont typeface="Arial" panose="020B0604020202020204" pitchFamily="34" charset="0"/>
              <a:buChar char="•"/>
            </a:pPr>
            <a:r>
              <a:rPr lang="en-US" dirty="0" smtClean="0"/>
              <a:t>Family may want to  join the participant for a few minutes at the jobs site that first day (if the participant says yes)</a:t>
            </a:r>
          </a:p>
          <a:p>
            <a:endParaRPr lang="en-US" sz="2400" dirty="0" smtClean="0"/>
          </a:p>
          <a:p>
            <a:r>
              <a:rPr lang="en-US" sz="2400" dirty="0" smtClean="0"/>
              <a:t>It is critical that...</a:t>
            </a:r>
            <a:endParaRPr lang="en-US" sz="2400" dirty="0"/>
          </a:p>
          <a:p>
            <a:pPr marL="742950" lvl="1" indent="-285750">
              <a:buFont typeface="Arial" panose="020B0604020202020204" pitchFamily="34" charset="0"/>
              <a:buChar char="•"/>
            </a:pPr>
            <a:r>
              <a:rPr lang="en-US" dirty="0" smtClean="0"/>
              <a:t>The participant sees us to ensure </a:t>
            </a:r>
            <a:r>
              <a:rPr lang="en-US" dirty="0"/>
              <a:t>that they know  they are supported </a:t>
            </a:r>
          </a:p>
          <a:p>
            <a:pPr marL="742950" lvl="1" indent="-285750">
              <a:buFont typeface="Arial" panose="020B0604020202020204" pitchFamily="34" charset="0"/>
              <a:buChar char="•"/>
            </a:pPr>
            <a:r>
              <a:rPr lang="en-US" dirty="0"/>
              <a:t>Remember sometimes they believe that leaving the workshop or center based environment means that they are leaving their “family”</a:t>
            </a:r>
          </a:p>
          <a:p>
            <a:pPr marL="742950" lvl="1" indent="-285750">
              <a:buFont typeface="Arial" panose="020B0604020202020204" pitchFamily="34" charset="0"/>
              <a:buChar char="•"/>
            </a:pPr>
            <a:r>
              <a:rPr lang="en-US" dirty="0" smtClean="0"/>
              <a:t>Orientation of consumer and the job coach.</a:t>
            </a:r>
            <a:endParaRPr lang="en-US" dirty="0"/>
          </a:p>
          <a:p>
            <a:endParaRPr lang="en-US" sz="2400" dirty="0" smtClean="0"/>
          </a:p>
          <a:p>
            <a:pPr marL="342900" indent="-342900">
              <a:buFont typeface="Arial" panose="020B0604020202020204" pitchFamily="34" charset="0"/>
              <a:buChar char="•"/>
            </a:pPr>
            <a:endParaRPr lang="en-US" sz="2400" dirty="0" smtClean="0"/>
          </a:p>
          <a:p>
            <a:pPr marL="342900" indent="-342900">
              <a:buFont typeface="Arial" panose="020B0604020202020204" pitchFamily="34" charset="0"/>
              <a:buChar char="•"/>
            </a:pPr>
            <a:endParaRPr lang="en-US" sz="2400" dirty="0" smtClean="0"/>
          </a:p>
          <a:p>
            <a:pPr lvl="1"/>
            <a:endParaRPr lang="en-US" sz="2400" dirty="0" smtClean="0"/>
          </a:p>
        </p:txBody>
      </p:sp>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38799" y="1548911"/>
            <a:ext cx="2559539" cy="19196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3802" y="3352800"/>
            <a:ext cx="2066131" cy="2895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900180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D806C5C-B0EC-4DDB-B31D-7B7F9248BD7B}" type="slidenum">
              <a:rPr lang="en-US" smtClean="0"/>
              <a:pPr/>
              <a:t>9</a:t>
            </a:fld>
            <a:endParaRPr lang="en-US"/>
          </a:p>
        </p:txBody>
      </p:sp>
      <p:sp>
        <p:nvSpPr>
          <p:cNvPr id="3" name="Content Placeholder 2"/>
          <p:cNvSpPr>
            <a:spLocks noGrp="1"/>
          </p:cNvSpPr>
          <p:nvPr>
            <p:ph idx="4294967295"/>
          </p:nvPr>
        </p:nvSpPr>
        <p:spPr>
          <a:xfrm>
            <a:off x="914400" y="1524000"/>
            <a:ext cx="8229600" cy="4114800"/>
          </a:xfrm>
        </p:spPr>
        <p:txBody>
          <a:bodyPr>
            <a:normAutofit/>
          </a:bodyPr>
          <a:lstStyle/>
          <a:p>
            <a:endParaRPr lang="en-US" sz="3600" dirty="0"/>
          </a:p>
          <a:p>
            <a:endParaRPr lang="en-US" sz="36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2575" y="4763"/>
            <a:ext cx="8577263" cy="6450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57156657"/>
      </p:ext>
    </p:extLst>
  </p:cSld>
  <p:clrMapOvr>
    <a:masterClrMapping/>
  </p:clrMapOvr>
</p:sld>
</file>

<file path=ppt/theme/theme1.xml><?xml version="1.0" encoding="utf-8"?>
<a:theme xmlns:a="http://schemas.openxmlformats.org/drawingml/2006/main" name="Office Theme">
  <a:themeElements>
    <a:clrScheme name="Thatch">
      <a:dk1>
        <a:sysClr val="windowText" lastClr="000000"/>
      </a:dk1>
      <a:lt1>
        <a:sysClr val="window" lastClr="FFFFFF"/>
      </a:lt1>
      <a:dk2>
        <a:srgbClr val="1D3641"/>
      </a:dk2>
      <a:lt2>
        <a:srgbClr val="DFE6D0"/>
      </a:lt2>
      <a:accent1>
        <a:srgbClr val="759AA5"/>
      </a:accent1>
      <a:accent2>
        <a:srgbClr val="CFC60D"/>
      </a:accent2>
      <a:accent3>
        <a:srgbClr val="99987F"/>
      </a:accent3>
      <a:accent4>
        <a:srgbClr val="90AC97"/>
      </a:accent4>
      <a:accent5>
        <a:srgbClr val="FFAD1C"/>
      </a:accent5>
      <a:accent6>
        <a:srgbClr val="B9AB6F"/>
      </a:accent6>
      <a:hlink>
        <a:srgbClr val="66AACD"/>
      </a:hlink>
      <a:folHlink>
        <a:srgbClr val="809DB3"/>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1917</TotalTime>
  <Words>855</Words>
  <Application>Microsoft Office PowerPoint</Application>
  <PresentationFormat>On-screen Show (4:3)</PresentationFormat>
  <Paragraphs>116</Paragraphs>
  <Slides>13</Slides>
  <Notes>1</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PowerPoint Presentation</vt:lpstr>
      <vt:lpstr>Rapid Job Series Description </vt:lpstr>
      <vt:lpstr>Practice Improvement Institute Faculty:  Rapid Job Placement Series </vt:lpstr>
      <vt:lpstr>Celebrate Success </vt:lpstr>
      <vt:lpstr>Create Shared Learning</vt:lpstr>
      <vt:lpstr>PowerPoint Presentation</vt:lpstr>
      <vt:lpstr>Time Between Being Hired and Starting Work </vt:lpstr>
      <vt:lpstr>First Day on the Job </vt:lpstr>
      <vt:lpstr>PowerPoint Presentation</vt:lpstr>
      <vt:lpstr>Communication Between Team Members </vt:lpstr>
      <vt:lpstr>There are times when...</vt:lpstr>
      <vt:lpstr>When This Happens </vt:lpstr>
      <vt:lpstr>RETENTION BUILDS SKILLS AND COMPETENCIES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Lorrie Lutz</dc:creator>
  <cp:lastModifiedBy>Jillian Grossguth</cp:lastModifiedBy>
  <cp:revision>77</cp:revision>
  <dcterms:created xsi:type="dcterms:W3CDTF">2014-03-09T19:35:24Z</dcterms:created>
  <dcterms:modified xsi:type="dcterms:W3CDTF">2015-01-15T19:12:48Z</dcterms:modified>
</cp:coreProperties>
</file>